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701" r:id="rId2"/>
  </p:sldMasterIdLst>
  <p:notesMasterIdLst>
    <p:notesMasterId r:id="rId14"/>
  </p:notesMasterIdLst>
  <p:handoutMasterIdLst>
    <p:handoutMasterId r:id="rId15"/>
  </p:handoutMasterIdLst>
  <p:sldIdLst>
    <p:sldId id="390" r:id="rId3"/>
    <p:sldId id="422" r:id="rId4"/>
    <p:sldId id="408" r:id="rId5"/>
    <p:sldId id="444" r:id="rId6"/>
    <p:sldId id="447" r:id="rId7"/>
    <p:sldId id="445" r:id="rId8"/>
    <p:sldId id="439" r:id="rId9"/>
    <p:sldId id="440" r:id="rId10"/>
    <p:sldId id="441" r:id="rId11"/>
    <p:sldId id="442" r:id="rId12"/>
    <p:sldId id="443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M Thi Nhu An" initials="PTNA" lastIdx="32" clrIdx="0">
    <p:extLst>
      <p:ext uri="{19B8F6BF-5375-455C-9EA6-DF929625EA0E}">
        <p15:presenceInfo xmlns:p15="http://schemas.microsoft.com/office/powerpoint/2012/main" userId="PHAM Thi Nhu An" providerId="None"/>
      </p:ext>
    </p:extLst>
  </p:cmAuthor>
  <p:cmAuthor id="2" name="Laurence.winter@cnrs-dir.fr" initials="L" lastIdx="80" clrIdx="1">
    <p:extLst>
      <p:ext uri="{19B8F6BF-5375-455C-9EA6-DF929625EA0E}">
        <p15:presenceInfo xmlns:p15="http://schemas.microsoft.com/office/powerpoint/2012/main" userId="Laurence.winter@cnrs-dir.fr" providerId="None"/>
      </p:ext>
    </p:extLst>
  </p:cmAuthor>
  <p:cmAuthor id="3" name="Christophe Steffan" initials="CS" lastIdx="7" clrIdx="2">
    <p:extLst>
      <p:ext uri="{19B8F6BF-5375-455C-9EA6-DF929625EA0E}">
        <p15:presenceInfo xmlns:p15="http://schemas.microsoft.com/office/powerpoint/2012/main" userId="cc03bb8f05f275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DC"/>
    <a:srgbClr val="6941EB"/>
    <a:srgbClr val="11284B"/>
    <a:srgbClr val="FFEB6E"/>
    <a:srgbClr val="8296A5"/>
    <a:srgbClr val="000000"/>
    <a:srgbClr val="9AE2FF"/>
    <a:srgbClr val="FFFFFF"/>
    <a:srgbClr val="FFBC75"/>
    <a:srgbClr val="B0E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6618" autoAdjust="0"/>
  </p:normalViewPr>
  <p:slideViewPr>
    <p:cSldViewPr showGuides="1">
      <p:cViewPr varScale="1">
        <p:scale>
          <a:sx n="88" d="100"/>
          <a:sy n="88" d="100"/>
        </p:scale>
        <p:origin x="114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54C99D9-0709-6434-9CB2-839695AAA6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EF67AB-83BE-8016-014F-5A122AECCA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6856D-A6F5-864E-B894-C06B40E71D62}" type="datetimeFigureOut">
              <a:rPr lang="fr-FR" smtClean="0">
                <a:latin typeface="Arial" panose="020B0604020202020204" pitchFamily="34" charset="0"/>
              </a:rPr>
              <a:t>23/06/2025</a:t>
            </a:fld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4ADAF7-B849-6E1C-CA9D-D014F797F6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5A8F63-A908-0427-CBAF-2A15BEB6E1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8ABFA-369F-FA4C-B2A9-51EFFFE0DC69}" type="slidenum">
              <a:rPr lang="fr-FR" smtClean="0">
                <a:latin typeface="Arial" panose="020B0604020202020204" pitchFamily="34" charset="0"/>
              </a:rPr>
              <a:t>‹N°›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5180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A7DFC18-3D3E-A041-A3F3-D294B7D0CEC9}" type="datetimeFigureOut">
              <a:rPr lang="fr-FR" smtClean="0"/>
              <a:pPr/>
              <a:t>23/06/2025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60B45D8-6FF4-8A4C-9937-2BAD7338C10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10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198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14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62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361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90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272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610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066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427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10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sv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uverture trame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4B4F27B-09DD-AF97-AFB6-C2F00C74BF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6096001" cy="6858500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4F55A71F-6B9C-E8D9-6B4E-844CD2C65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850" t="36707" r="28821" b="34081"/>
          <a:stretch/>
        </p:blipFill>
        <p:spPr>
          <a:xfrm>
            <a:off x="6384040" y="802609"/>
            <a:ext cx="1656230" cy="1656230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034B118D-2FAA-524A-6BA3-69F972AE27A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0A516C33-8358-C1A9-53E5-14770CC3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1239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377695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E3B9AF7-8B4B-A316-5524-5B19503467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5366603" cy="24508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1128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2" y="-4468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920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0197" y="476250"/>
            <a:ext cx="5355511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E3B9AF7-8B4B-A316-5524-5B19503467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1289" y="1746296"/>
            <a:ext cx="5355511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0197" y="3717040"/>
            <a:ext cx="5355511" cy="25313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5992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36660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11284B"/>
                </a:solidFill>
                <a:latin typeface="Arial" panose="020B0604020202020204" pitchFamily="34" charset="0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CD51C-FC81-F340-8245-EEE1BBB1F72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65CA1DBB-A8B1-5E5C-B650-A8BDB4975F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7859A047-36DB-A826-109A-1597E2492B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880000"/>
            <a:ext cx="5366603" cy="32878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4C49267D-13DD-51A2-701E-D4ABC69163E7}"/>
              </a:ext>
            </a:extLst>
          </p:cNvPr>
          <p:cNvSpPr txBox="1">
            <a:spLocks/>
          </p:cNvSpPr>
          <p:nvPr userDrawn="1"/>
        </p:nvSpPr>
        <p:spPr>
          <a:xfrm>
            <a:off x="11552194" y="6507510"/>
            <a:ext cx="432060" cy="899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/>
            <a:fld id="{5A4A322A-766F-E640-B821-9AE8FB32EE1A}" type="slidenum">
              <a:rPr lang="fr-FR" sz="1000" b="1" i="0" smtClean="0">
                <a:latin typeface="Arial" panose="020B0604020202020204" pitchFamily="34" charset="0"/>
              </a:rPr>
              <a:t>‹N°›</a:t>
            </a:fld>
            <a:endParaRPr lang="fr-FR" sz="1000" b="1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09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213622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rgbClr val="11284B"/>
                </a:solidFill>
                <a:latin typeface="Arial" panose="020B0604020202020204" pitchFamily="34" charset="0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901CE5-4B7E-FB21-F9F6-539DE5DD7034}"/>
              </a:ext>
            </a:extLst>
          </p:cNvPr>
          <p:cNvSpPr/>
          <p:nvPr userDrawn="1"/>
        </p:nvSpPr>
        <p:spPr>
          <a:xfrm>
            <a:off x="8975725" y="0"/>
            <a:ext cx="3216275" cy="6870716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3" name="Espace réservé du texte 22">
            <a:extLst>
              <a:ext uri="{FF2B5EF4-FFF2-40B4-BE49-F238E27FC236}">
                <a16:creationId xmlns:a16="http://schemas.microsoft.com/office/drawing/2014/main" id="{CD23C1B5-12BA-77A4-2894-839BA495D5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6542" y="1348114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4" name="Espace réservé du texte 4">
            <a:extLst>
              <a:ext uri="{FF2B5EF4-FFF2-40B4-BE49-F238E27FC236}">
                <a16:creationId xmlns:a16="http://schemas.microsoft.com/office/drawing/2014/main" id="{56EE022F-7B46-D28C-F0E2-E20586B03A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86543" y="2093149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5" name="Espace réservé du texte 22">
            <a:extLst>
              <a:ext uri="{FF2B5EF4-FFF2-40B4-BE49-F238E27FC236}">
                <a16:creationId xmlns:a16="http://schemas.microsoft.com/office/drawing/2014/main" id="{B6F22FC3-82C5-7721-8B13-FB51E9F31E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86542" y="310174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6" name="Espace réservé du texte 4">
            <a:extLst>
              <a:ext uri="{FF2B5EF4-FFF2-40B4-BE49-F238E27FC236}">
                <a16:creationId xmlns:a16="http://schemas.microsoft.com/office/drawing/2014/main" id="{F6C38953-8660-7EF7-C0F4-A2EAFA3B3C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86543" y="384677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7" name="Espace réservé du texte 22">
            <a:extLst>
              <a:ext uri="{FF2B5EF4-FFF2-40B4-BE49-F238E27FC236}">
                <a16:creationId xmlns:a16="http://schemas.microsoft.com/office/drawing/2014/main" id="{41D1E597-9B97-352C-7631-F4241F6EA8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86542" y="48551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8" name="Espace réservé du texte 4">
            <a:extLst>
              <a:ext uri="{FF2B5EF4-FFF2-40B4-BE49-F238E27FC236}">
                <a16:creationId xmlns:a16="http://schemas.microsoft.com/office/drawing/2014/main" id="{6C0CDED2-172D-9BFA-768D-951A32368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86543" y="560021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2A3BBBA-BE0C-4144-EE3E-6508402B96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696B6B3D-3C2C-7E46-393C-E713ADFE76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717040"/>
            <a:ext cx="8197843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3" name="Espace réservé du texte 15">
            <a:extLst>
              <a:ext uri="{FF2B5EF4-FFF2-40B4-BE49-F238E27FC236}">
                <a16:creationId xmlns:a16="http://schemas.microsoft.com/office/drawing/2014/main" id="{DDD54A2B-2650-D070-4575-3801BBC2ED9D}"/>
              </a:ext>
            </a:extLst>
          </p:cNvPr>
          <p:cNvSpPr txBox="1">
            <a:spLocks/>
          </p:cNvSpPr>
          <p:nvPr userDrawn="1"/>
        </p:nvSpPr>
        <p:spPr>
          <a:xfrm>
            <a:off x="11552194" y="6507510"/>
            <a:ext cx="432060" cy="899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/>
            <a:fld id="{5A4A322A-766F-E640-B821-9AE8FB32EE1A}" type="slidenum">
              <a:rPr lang="fr-FR" sz="1000" b="0" i="0" smtClean="0"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fr-FR" sz="10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14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85F28F63-4410-51B3-C874-613F837CDD3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75724" y="0"/>
            <a:ext cx="321627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208935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0" i="0" dirty="0">
              <a:latin typeface="Arial" panose="020B0604020202020204" pitchFamily="34" charset="0"/>
            </a:endParaRP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4F2418C-1DFC-48A6-A831-8BCFB6B37F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E76EA93-6823-45AC-47F3-73CE494C25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717040"/>
            <a:ext cx="8197843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00409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85F28F63-4410-51B3-C874-613F837CDD3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321627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7660" y="476250"/>
            <a:ext cx="8208935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4F2418C-1DFC-48A6-A831-8BCFB6B37F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8752" y="1746296"/>
            <a:ext cx="819784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E76EA93-6823-45AC-47F3-73CE494C25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8752" y="3717040"/>
            <a:ext cx="8197843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2455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CC20F23C-BF47-14DB-BDE9-56E947A879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1123315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7E47BF2-8D80-A4B8-E233-5F98653FAA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717040"/>
            <a:ext cx="11222058" cy="24508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57778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50BDB343-0DEB-CAD3-FA7E-0C1FEB1EC5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4655" y="2542044"/>
            <a:ext cx="11235377" cy="10337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une introduction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F52F0032-4F3D-B893-5B5A-CB5DB0B9FC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11233150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57D0E84-04ED-EDDA-B42A-506F13DA04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202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003C71A5-6321-FE30-29A6-4B185406FF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6040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1B760DAB-596C-3421-9734-598CEB6003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5839" y="3715049"/>
            <a:ext cx="3539920" cy="2452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0533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36660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99A6B2A-98EC-B4C2-A033-3F03A29074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3666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B9265F8B-52C7-4329-E09E-76B2CDFE25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17" y="3057824"/>
            <a:ext cx="5366603" cy="31100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00" indent="-285750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lvl="1"/>
            <a:r>
              <a:rPr lang="fr-FR" dirty="0"/>
              <a:t>Premier niveau</a:t>
            </a:r>
          </a:p>
          <a:p>
            <a:pPr lvl="2"/>
            <a:r>
              <a:rPr lang="fr-FR" dirty="0"/>
              <a:t>Deuxième niveau</a:t>
            </a:r>
          </a:p>
        </p:txBody>
      </p:sp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2C120197-7AD2-7928-9B95-A5FDF732561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096000" y="0"/>
            <a:ext cx="6084907" cy="624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4986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12">
            <a:extLst>
              <a:ext uri="{FF2B5EF4-FFF2-40B4-BE49-F238E27FC236}">
                <a16:creationId xmlns:a16="http://schemas.microsoft.com/office/drawing/2014/main" id="{D4DB3A8D-AF9F-D37B-EB57-776508367C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434400"/>
            <a:ext cx="3045600" cy="34352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06BDF21-987A-789E-F451-D0B27F4FEB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476250"/>
            <a:ext cx="2371332" cy="146617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27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374458A-5EDF-D9FE-DC57-24E1D8721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8" y="2113974"/>
            <a:ext cx="2371332" cy="552331"/>
          </a:xfrm>
          <a:prstGeom prst="rect">
            <a:avLst/>
          </a:prstGeom>
        </p:spPr>
        <p:txBody>
          <a:bodyPr wrap="square" lIns="0" tIns="0" rIns="180000" bIns="0">
            <a:spAutoFit/>
          </a:bodyPr>
          <a:lstStyle>
            <a:lvl1pPr marL="0" indent="0">
              <a:lnSpc>
                <a:spcPts val="2180"/>
              </a:lnSpc>
              <a:spcBef>
                <a:spcPts val="0"/>
              </a:spcBef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96C368-0E35-6FBB-9516-85E5A57336A6}"/>
              </a:ext>
            </a:extLst>
          </p:cNvPr>
          <p:cNvSpPr/>
          <p:nvPr userDrawn="1"/>
        </p:nvSpPr>
        <p:spPr>
          <a:xfrm>
            <a:off x="3045600" y="0"/>
            <a:ext cx="3050400" cy="3434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BE18D2-2393-B057-A4C5-3F0E13322F57}"/>
              </a:ext>
            </a:extLst>
          </p:cNvPr>
          <p:cNvSpPr/>
          <p:nvPr userDrawn="1"/>
        </p:nvSpPr>
        <p:spPr>
          <a:xfrm>
            <a:off x="3045600" y="3434400"/>
            <a:ext cx="3050400" cy="3434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AE8A47-80BF-9679-867D-412CF1D7D3B5}"/>
              </a:ext>
            </a:extLst>
          </p:cNvPr>
          <p:cNvSpPr/>
          <p:nvPr userDrawn="1"/>
        </p:nvSpPr>
        <p:spPr>
          <a:xfrm>
            <a:off x="6093150" y="0"/>
            <a:ext cx="3102711" cy="34343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45DE2-FF07-4C59-C4DB-E8FCE2D9F017}"/>
              </a:ext>
            </a:extLst>
          </p:cNvPr>
          <p:cNvSpPr/>
          <p:nvPr userDrawn="1"/>
        </p:nvSpPr>
        <p:spPr>
          <a:xfrm>
            <a:off x="9140400" y="0"/>
            <a:ext cx="3051600" cy="3434399"/>
          </a:xfrm>
          <a:prstGeom prst="rect">
            <a:avLst/>
          </a:prstGeom>
          <a:solidFill>
            <a:srgbClr val="9AE2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BC95A2-3C69-EF8A-709A-F66C2882693C}"/>
              </a:ext>
            </a:extLst>
          </p:cNvPr>
          <p:cNvSpPr/>
          <p:nvPr userDrawn="1"/>
        </p:nvSpPr>
        <p:spPr>
          <a:xfrm>
            <a:off x="6095999" y="3434400"/>
            <a:ext cx="3045600" cy="34343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EF1339-542B-0DEA-79A9-4428C7F5177B}"/>
              </a:ext>
            </a:extLst>
          </p:cNvPr>
          <p:cNvSpPr/>
          <p:nvPr userDrawn="1"/>
        </p:nvSpPr>
        <p:spPr>
          <a:xfrm>
            <a:off x="9140399" y="3434400"/>
            <a:ext cx="3053249" cy="34343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22">
            <a:extLst>
              <a:ext uri="{FF2B5EF4-FFF2-40B4-BE49-F238E27FC236}">
                <a16:creationId xmlns:a16="http://schemas.microsoft.com/office/drawing/2014/main" id="{A28DBE51-622E-1EE0-C88E-CE298ACC9D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7712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F8A14686-C4AE-73B2-7F06-3BAE90D9F7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736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2" name="Espace réservé du texte 22">
            <a:extLst>
              <a:ext uri="{FF2B5EF4-FFF2-40B4-BE49-F238E27FC236}">
                <a16:creationId xmlns:a16="http://schemas.microsoft.com/office/drawing/2014/main" id="{3F87CCA3-C092-1A7A-E99E-63EEA8A527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86361" y="136762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AE45ECA0-7B70-09FF-B7E0-9A4613A16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87712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3DFC5584-F640-FC4C-C9F7-525FCF97B8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03736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7" name="Espace réservé du texte 22">
            <a:extLst>
              <a:ext uri="{FF2B5EF4-FFF2-40B4-BE49-F238E27FC236}">
                <a16:creationId xmlns:a16="http://schemas.microsoft.com/office/drawing/2014/main" id="{CA2C83E9-8498-E109-7068-77B930B107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86361" y="484234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2B2D680A-F5D8-D01C-0990-307EBBFDAC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22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690B32D1-99A9-E6E9-8A78-F557D9F6598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21471" y="2106604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99E431F5-D61F-9FF2-BC4A-A586B3870A7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670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A830FEC1-A691-9E4D-5CAC-5AC19CF69C6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722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124C42DF-9D8B-D2B8-C078-39196DD417D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21471" y="5530205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3BE44685-AC52-5DE2-37A9-EA7BD685585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670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</p:spTree>
    <p:extLst>
      <p:ext uri="{BB962C8B-B14F-4D97-AF65-F5344CB8AC3E}">
        <p14:creationId xmlns:p14="http://schemas.microsoft.com/office/powerpoint/2010/main" val="42042670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uverture trame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128E351-2498-7473-8821-92115616C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4F55A71F-6B9C-E8D9-6B4E-844CD2C65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9850" t="36707" r="28821" b="34081"/>
          <a:stretch/>
        </p:blipFill>
        <p:spPr>
          <a:xfrm>
            <a:off x="6384040" y="802609"/>
            <a:ext cx="1656230" cy="1656230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034B118D-2FAA-524A-6BA3-69F972AE27A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56FBDA-B443-D8CB-0127-2A4014940A61}"/>
              </a:ext>
            </a:extLst>
          </p:cNvPr>
          <p:cNvSpPr txBox="1"/>
          <p:nvPr userDrawn="1"/>
        </p:nvSpPr>
        <p:spPr>
          <a:xfrm>
            <a:off x="695863" y="6247936"/>
            <a:ext cx="83676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23/06/2025</a:t>
            </a:fld>
            <a:endParaRPr lang="fr-FR" sz="1300" b="0" i="0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0A516C33-8358-C1A9-53E5-14770CC3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9206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12">
            <a:extLst>
              <a:ext uri="{FF2B5EF4-FFF2-40B4-BE49-F238E27FC236}">
                <a16:creationId xmlns:a16="http://schemas.microsoft.com/office/drawing/2014/main" id="{D4DB3A8D-AF9F-D37B-EB57-776508367C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434400"/>
            <a:ext cx="3045600" cy="34352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06BDF21-987A-789E-F451-D0B27F4FEB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476250"/>
            <a:ext cx="2371332" cy="146617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27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374458A-5EDF-D9FE-DC57-24E1D8721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8" y="2113974"/>
            <a:ext cx="2371332" cy="552331"/>
          </a:xfrm>
          <a:prstGeom prst="rect">
            <a:avLst/>
          </a:prstGeom>
        </p:spPr>
        <p:txBody>
          <a:bodyPr wrap="square" lIns="0" tIns="0" rIns="180000" bIns="0">
            <a:spAutoFit/>
          </a:bodyPr>
          <a:lstStyle>
            <a:lvl1pPr marL="0" indent="0">
              <a:lnSpc>
                <a:spcPts val="2180"/>
              </a:lnSpc>
              <a:spcBef>
                <a:spcPts val="0"/>
              </a:spcBef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96C368-0E35-6FBB-9516-85E5A57336A6}"/>
              </a:ext>
            </a:extLst>
          </p:cNvPr>
          <p:cNvSpPr/>
          <p:nvPr userDrawn="1"/>
        </p:nvSpPr>
        <p:spPr>
          <a:xfrm>
            <a:off x="3045600" y="0"/>
            <a:ext cx="3050400" cy="3434399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BE18D2-2393-B057-A4C5-3F0E13322F57}"/>
              </a:ext>
            </a:extLst>
          </p:cNvPr>
          <p:cNvSpPr/>
          <p:nvPr userDrawn="1"/>
        </p:nvSpPr>
        <p:spPr>
          <a:xfrm>
            <a:off x="3045600" y="3434400"/>
            <a:ext cx="3050400" cy="3434399"/>
          </a:xfrm>
          <a:prstGeom prst="rect">
            <a:avLst/>
          </a:prstGeom>
          <a:solidFill>
            <a:srgbClr val="112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AE8A47-80BF-9679-867D-412CF1D7D3B5}"/>
              </a:ext>
            </a:extLst>
          </p:cNvPr>
          <p:cNvSpPr/>
          <p:nvPr userDrawn="1"/>
        </p:nvSpPr>
        <p:spPr>
          <a:xfrm>
            <a:off x="6093151" y="0"/>
            <a:ext cx="3272272" cy="3434399"/>
          </a:xfrm>
          <a:prstGeom prst="rect">
            <a:avLst/>
          </a:prstGeom>
          <a:solidFill>
            <a:srgbClr val="6941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45DE2-FF07-4C59-C4DB-E8FCE2D9F017}"/>
              </a:ext>
            </a:extLst>
          </p:cNvPr>
          <p:cNvSpPr/>
          <p:nvPr userDrawn="1"/>
        </p:nvSpPr>
        <p:spPr>
          <a:xfrm>
            <a:off x="9140400" y="0"/>
            <a:ext cx="3051600" cy="3434399"/>
          </a:xfrm>
          <a:prstGeom prst="rect">
            <a:avLst/>
          </a:prstGeom>
          <a:solidFill>
            <a:srgbClr val="112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BC95A2-3C69-EF8A-709A-F66C2882693C}"/>
              </a:ext>
            </a:extLst>
          </p:cNvPr>
          <p:cNvSpPr/>
          <p:nvPr userDrawn="1"/>
        </p:nvSpPr>
        <p:spPr>
          <a:xfrm>
            <a:off x="6095999" y="3434400"/>
            <a:ext cx="3045600" cy="3434399"/>
          </a:xfrm>
          <a:prstGeom prst="rect">
            <a:avLst/>
          </a:prstGeom>
          <a:solidFill>
            <a:srgbClr val="CDD7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EF1339-542B-0DEA-79A9-4428C7F5177B}"/>
              </a:ext>
            </a:extLst>
          </p:cNvPr>
          <p:cNvSpPr/>
          <p:nvPr userDrawn="1"/>
        </p:nvSpPr>
        <p:spPr>
          <a:xfrm>
            <a:off x="9140399" y="3434400"/>
            <a:ext cx="3053249" cy="3434399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22">
            <a:extLst>
              <a:ext uri="{FF2B5EF4-FFF2-40B4-BE49-F238E27FC236}">
                <a16:creationId xmlns:a16="http://schemas.microsoft.com/office/drawing/2014/main" id="{A28DBE51-622E-1EE0-C88E-CE298ACC9D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7712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F8A14686-C4AE-73B2-7F06-3BAE90D9F7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736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2" name="Espace réservé du texte 22">
            <a:extLst>
              <a:ext uri="{FF2B5EF4-FFF2-40B4-BE49-F238E27FC236}">
                <a16:creationId xmlns:a16="http://schemas.microsoft.com/office/drawing/2014/main" id="{3F87CCA3-C092-1A7A-E99E-63EEA8A527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86361" y="136762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AE45ECA0-7B70-09FF-B7E0-9A4613A168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87712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3DFC5584-F640-FC4C-C9F7-525FCF97B8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03736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7" name="Espace réservé du texte 22">
            <a:extLst>
              <a:ext uri="{FF2B5EF4-FFF2-40B4-BE49-F238E27FC236}">
                <a16:creationId xmlns:a16="http://schemas.microsoft.com/office/drawing/2014/main" id="{CA2C83E9-8498-E109-7068-77B930B107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86361" y="484234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2B2D680A-F5D8-D01C-0990-307EBBFDAC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22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690B32D1-99A9-E6E9-8A78-F557D9F6598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21471" y="2106604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99E431F5-D61F-9FF2-BC4A-A586B3870A7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67071" y="2112663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A830FEC1-A691-9E4D-5CAC-5AC19CF69C6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722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124C42DF-9D8B-D2B8-C078-39196DD417D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321471" y="5530205"/>
            <a:ext cx="2592258" cy="461665"/>
          </a:xfrm>
          <a:prstGeom prst="rect">
            <a:avLst/>
          </a:prstGeom>
        </p:spPr>
        <p:txBody>
          <a:bodyPr wrap="square" lIns="108000" tIns="0" rIns="108000" bIns="0" anchor="ctr" anchorCtr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3BE44685-AC52-5DE2-37A9-EA7BD685585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67071" y="5536264"/>
            <a:ext cx="2592258" cy="461665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</p:spTree>
    <p:extLst>
      <p:ext uri="{BB962C8B-B14F-4D97-AF65-F5344CB8AC3E}">
        <p14:creationId xmlns:p14="http://schemas.microsoft.com/office/powerpoint/2010/main" val="6287736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497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4CE6195-A31B-255A-E751-5ECC80350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173" y="-1"/>
            <a:ext cx="6780828" cy="6858001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624FACE4-7A27-9A61-9464-A8FD518603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53E3C3C-2C8D-A620-1029-CB83D2F2E407}"/>
              </a:ext>
            </a:extLst>
          </p:cNvPr>
          <p:cNvSpPr txBox="1"/>
          <p:nvPr userDrawn="1"/>
        </p:nvSpPr>
        <p:spPr>
          <a:xfrm>
            <a:off x="695863" y="6247936"/>
            <a:ext cx="83676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23/06/2025</a:t>
            </a:fld>
            <a:endParaRPr lang="fr-FR" sz="1300" b="0" i="0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99639132-6E78-1DF0-8CD0-B00CAB13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95DECDA9-73C4-DF2B-6707-1083ADE43E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3282" t="31061" r="21209" b="34499"/>
          <a:stretch/>
        </p:blipFill>
        <p:spPr>
          <a:xfrm>
            <a:off x="6095999" y="476250"/>
            <a:ext cx="2232311" cy="19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52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violette, Lilas, capture d’écran, bleu&#10;&#10;Description générée automatiquement">
            <a:extLst>
              <a:ext uri="{FF2B5EF4-FFF2-40B4-BE49-F238E27FC236}">
                <a16:creationId xmlns:a16="http://schemas.microsoft.com/office/drawing/2014/main" id="{A20B5E05-96BC-6F23-E4E7-B5BCC045C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624FACE4-7A27-9A61-9464-A8FD518603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53E3C3C-2C8D-A620-1029-CB83D2F2E407}"/>
              </a:ext>
            </a:extLst>
          </p:cNvPr>
          <p:cNvSpPr txBox="1"/>
          <p:nvPr userDrawn="1"/>
        </p:nvSpPr>
        <p:spPr>
          <a:xfrm>
            <a:off x="695863" y="6247936"/>
            <a:ext cx="83676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23/06/2025</a:t>
            </a:fld>
            <a:endParaRPr lang="fr-FR" sz="1300" b="0" i="0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99639132-6E78-1DF0-8CD0-B00CAB13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95DECDA9-73C4-DF2B-6707-1083ADE43E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3282" t="31061" r="21209" b="34499"/>
          <a:stretch/>
        </p:blipFill>
        <p:spPr>
          <a:xfrm>
            <a:off x="6095999" y="476250"/>
            <a:ext cx="2232311" cy="19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58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C7FDE55-9F08-2379-3AF1-68851AAFB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5650" y="223610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F9B1C5-83B3-F822-0594-EA9E32D2B8D7}"/>
              </a:ext>
            </a:extLst>
          </p:cNvPr>
          <p:cNvSpPr txBox="1"/>
          <p:nvPr userDrawn="1"/>
        </p:nvSpPr>
        <p:spPr>
          <a:xfrm>
            <a:off x="2351480" y="1124680"/>
            <a:ext cx="63927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5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26068AC-FDED-C9AD-0727-2B7AF1D409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67760" y="2236105"/>
            <a:ext cx="7344815" cy="3600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89B42863-04B1-DACF-7175-514979A237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5650" y="287919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07FD6445-A12E-9527-7641-3881AB56C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7760" y="2880247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951B379-B3CF-F053-1D73-D2CDACFD47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5650" y="352228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0F10A617-A8B7-1F89-4AEA-6893D28149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7760" y="3524387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4676FFA6-7ADA-8A34-E514-3AE4DF7BCE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5650" y="416537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40295F2-3CBA-0088-CBC2-AC1E75852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760" y="4168529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CCC81A8D-F0EF-02FC-AE12-A08F511A7C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5650" y="4808465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05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109EFE1D-BACF-65DD-CA28-B0250B6B1A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760" y="4812670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A3F951C9-63EF-2171-E01F-398F369715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5650" y="5456811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06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A3B00144-1958-E96E-40C2-1CCEB3C847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7760" y="5456812"/>
            <a:ext cx="7344815" cy="3589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</p:spTree>
    <p:extLst>
      <p:ext uri="{BB962C8B-B14F-4D97-AF65-F5344CB8AC3E}">
        <p14:creationId xmlns:p14="http://schemas.microsoft.com/office/powerpoint/2010/main" val="4032903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794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1">
            <a:extLst>
              <a:ext uri="{FF2B5EF4-FFF2-40B4-BE49-F238E27FC236}">
                <a16:creationId xmlns:a16="http://schemas.microsoft.com/office/drawing/2014/main" id="{E03CC443-1394-67C5-FE32-00B318A16D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510" y="2780482"/>
            <a:ext cx="1043940" cy="122417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4" name="Espace réservé du texte 22">
            <a:extLst>
              <a:ext uri="{FF2B5EF4-FFF2-40B4-BE49-F238E27FC236}">
                <a16:creationId xmlns:a16="http://schemas.microsoft.com/office/drawing/2014/main" id="{C5E598FE-37BF-4925-B111-45C0F7C55D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694" y="2900648"/>
            <a:ext cx="9217076" cy="123110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4760"/>
              </a:lnSpc>
              <a:spcBef>
                <a:spcPts val="0"/>
              </a:spcBef>
              <a:buNone/>
              <a:defRPr sz="50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1477373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, Bleu électrique, motif&#10;&#10;Description générée automatiquement">
            <a:extLst>
              <a:ext uri="{FF2B5EF4-FFF2-40B4-BE49-F238E27FC236}">
                <a16:creationId xmlns:a16="http://schemas.microsoft.com/office/drawing/2014/main" id="{840841E3-C814-945E-E1FB-783383D49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F7BC87E0-4B3D-782B-DF05-A52755D799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696" y="2914214"/>
            <a:ext cx="8208934" cy="112851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4360"/>
              </a:lnSpc>
              <a:spcBef>
                <a:spcPts val="0"/>
              </a:spcBef>
              <a:buNone/>
              <a:tabLst>
                <a:tab pos="827088" algn="l"/>
              </a:tabLst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SOUS-PARTIE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0D55B1B2-96D7-9E2A-BDC7-315A087FBD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23695" y="2204830"/>
            <a:ext cx="8208934" cy="32476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ts val="266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521073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, Bleu électrique, motif&#10;&#10;Description générée automatiquement">
            <a:extLst>
              <a:ext uri="{FF2B5EF4-FFF2-40B4-BE49-F238E27FC236}">
                <a16:creationId xmlns:a16="http://schemas.microsoft.com/office/drawing/2014/main" id="{840841E3-C814-945E-E1FB-783383D49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F7BC87E0-4B3D-782B-DF05-A52755D799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5500" y="2914214"/>
            <a:ext cx="8234973" cy="112851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r">
              <a:lnSpc>
                <a:spcPts val="4360"/>
              </a:lnSpc>
              <a:spcBef>
                <a:spcPts val="0"/>
              </a:spcBef>
              <a:buNone/>
              <a:tabLst>
                <a:tab pos="827088" algn="l"/>
              </a:tabLst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SOUS-PARTIE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0D55B1B2-96D7-9E2A-BDC7-315A087FBD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95500" y="2204830"/>
            <a:ext cx="8234973" cy="32476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r">
              <a:lnSpc>
                <a:spcPts val="266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604236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>
            <a:extLst>
              <a:ext uri="{FF2B5EF4-FFF2-40B4-BE49-F238E27FC236}">
                <a16:creationId xmlns:a16="http://schemas.microsoft.com/office/drawing/2014/main" id="{B58ECF5F-128A-9FC3-058D-5634554C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29610" t="25925" r="17900" b="34347"/>
          <a:stretch/>
        </p:blipFill>
        <p:spPr>
          <a:xfrm>
            <a:off x="179055" y="6159937"/>
            <a:ext cx="594628" cy="636737"/>
          </a:xfrm>
          <a:prstGeom prst="rect">
            <a:avLst/>
          </a:prstGeom>
        </p:spPr>
      </p:pic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AC4F9010-C209-8B30-2F7C-5D82D6381726}"/>
              </a:ext>
            </a:extLst>
          </p:cNvPr>
          <p:cNvSpPr txBox="1">
            <a:spLocks/>
          </p:cNvSpPr>
          <p:nvPr userDrawn="1"/>
        </p:nvSpPr>
        <p:spPr>
          <a:xfrm>
            <a:off x="11552194" y="6507510"/>
            <a:ext cx="432060" cy="16194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/>
            <a:fld id="{5A4A322A-766F-E640-B821-9AE8FB32EE1A}" type="slidenum">
              <a:rPr lang="fr-FR" sz="1000" b="0" i="0" smtClean="0"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fr-FR" sz="10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AC26C599-7A09-3F7B-957B-85A71283CAA5}"/>
              </a:ext>
            </a:extLst>
          </p:cNvPr>
          <p:cNvSpPr txBox="1">
            <a:spLocks/>
          </p:cNvSpPr>
          <p:nvPr userDrawn="1"/>
        </p:nvSpPr>
        <p:spPr>
          <a:xfrm>
            <a:off x="4654192" y="6535516"/>
            <a:ext cx="723317" cy="899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fr-FR" sz="600" dirty="0">
                <a:latin typeface="Arial" panose="020B0604020202020204" pitchFamily="34" charset="0"/>
                <a:cs typeface="Arial" panose="020B0604020202020204" pitchFamily="34" charset="0"/>
              </a:rPr>
              <a:t>Tous droits réservés</a:t>
            </a:r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6B9E32B2-B7E0-05F4-BCDA-CDC20DFC1FBB}"/>
              </a:ext>
            </a:extLst>
          </p:cNvPr>
          <p:cNvSpPr txBox="1">
            <a:spLocks/>
          </p:cNvSpPr>
          <p:nvPr userDrawn="1"/>
        </p:nvSpPr>
        <p:spPr>
          <a:xfrm>
            <a:off x="6816100" y="6512400"/>
            <a:ext cx="4680650" cy="899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550" b="0" i="0" kern="1200" dirty="0" smtClean="0">
                <a:solidFill>
                  <a:schemeClr val="accent1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 smtClean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900" b="1" i="0" kern="1200" dirty="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r"/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© Franck Lichnowski</a:t>
            </a:r>
          </a:p>
        </p:txBody>
      </p:sp>
    </p:spTree>
    <p:extLst>
      <p:ext uri="{BB962C8B-B14F-4D97-AF65-F5344CB8AC3E}">
        <p14:creationId xmlns:p14="http://schemas.microsoft.com/office/powerpoint/2010/main" val="317627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8" r:id="rId2"/>
    <p:sldLayoutId id="2147483684" r:id="rId3"/>
    <p:sldLayoutId id="2147483699" r:id="rId4"/>
    <p:sldLayoutId id="2147483693" r:id="rId5"/>
    <p:sldLayoutId id="2147483704" r:id="rId6"/>
    <p:sldLayoutId id="2147483705" r:id="rId7"/>
    <p:sldLayoutId id="2147483706" r:id="rId8"/>
    <p:sldLayoutId id="2147483707" r:id="rId9"/>
    <p:sldLayoutId id="2147483653" r:id="rId10"/>
    <p:sldLayoutId id="2147483696" r:id="rId11"/>
    <p:sldLayoutId id="2147483665" r:id="rId12"/>
    <p:sldLayoutId id="2147483654" r:id="rId13"/>
    <p:sldLayoutId id="2147483661" r:id="rId14"/>
    <p:sldLayoutId id="2147483695" r:id="rId15"/>
    <p:sldLayoutId id="2147483676" r:id="rId16"/>
    <p:sldLayoutId id="2147483659" r:id="rId17"/>
    <p:sldLayoutId id="2147483666" r:id="rId18"/>
    <p:sldLayoutId id="2147483697" r:id="rId19"/>
    <p:sldLayoutId id="2147483708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61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ssi@dr12.cnrs.f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036A31B8-A865-C5CD-BBC7-C5D652373CA4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fr-FR" dirty="0"/>
              <a:t>VVT</a:t>
            </a:r>
          </a:p>
          <a:p>
            <a:r>
              <a:rPr lang="fr-FR" dirty="0"/>
              <a:t>Vendredi 27 juin 2025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6B04651-F74F-D636-0A85-78461DFBE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des SI</a:t>
            </a:r>
          </a:p>
        </p:txBody>
      </p:sp>
    </p:spTree>
    <p:extLst>
      <p:ext uri="{BB962C8B-B14F-4D97-AF65-F5344CB8AC3E}">
        <p14:creationId xmlns:p14="http://schemas.microsoft.com/office/powerpoint/2010/main" val="302041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914636D-1978-25E1-2080-FE50FD62DF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Rôle des CSSI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4BDC30-F0F1-4D54-01AB-233212F598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517" y="1124744"/>
            <a:ext cx="11222058" cy="50431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CSSI fait pleinement partie de la chaine fonctionnelle du CNRS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Il donne des conseils à la direction et aux utilisateurs sur les bonnes pratiques d’utilisations et de sécurisation du SI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Rôle ingrat, la direction du laboratoire doit soutenir le CSSI dans son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Il est un acteur majeur dans la mise en place de la PSSI de l’unité (jusqu’à 65 règles à mettre en œuvre en fonction de la sensibilité du laboratoire, 1 à 3 étoiles)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Il est primordial d’instaurer une relation de confiance DU &lt;-&gt; CSSI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Doit être associé à tout projet contenant du système d’information (conseil, règlementation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1005750" lvl="2"/>
            <a:r>
              <a:rPr lang="fr-FR" sz="1800" dirty="0">
                <a:solidFill>
                  <a:srgbClr val="FF0000"/>
                </a:solidFill>
              </a:rPr>
              <a:t>Rappel : le DU est le responsable de la sécurité du SI de son unité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4188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914636D-1978-25E1-2080-FE50FD62DF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Contacts et questions 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4BDC30-F0F1-4D54-01AB-233212F598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517" y="1124744"/>
            <a:ext cx="11222058" cy="50431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1005750" lvl="2"/>
            <a:r>
              <a:rPr lang="fr-FR" sz="2000" dirty="0"/>
              <a:t>Contacts</a:t>
            </a:r>
          </a:p>
          <a:p>
            <a:pPr marL="1657350" lvl="3">
              <a:lnSpc>
                <a:spcPct val="150000"/>
              </a:lnSpc>
            </a:pPr>
            <a:r>
              <a:rPr lang="fr-FR" sz="2000" dirty="0"/>
              <a:t>RSSI Michel </a:t>
            </a:r>
            <a:r>
              <a:rPr lang="fr-FR" sz="2000" dirty="0" err="1"/>
              <a:t>Kourilsky</a:t>
            </a:r>
            <a:br>
              <a:rPr lang="fr-FR" sz="2000" dirty="0"/>
            </a:br>
            <a:r>
              <a:rPr lang="fr-FR" sz="2000" dirty="0"/>
              <a:t>RSSI adjoint Sébastien </a:t>
            </a:r>
            <a:r>
              <a:rPr lang="fr-FR" sz="2000" dirty="0" err="1"/>
              <a:t>Sorace</a:t>
            </a:r>
            <a:endParaRPr lang="fr-FR" sz="2000" dirty="0"/>
          </a:p>
          <a:p>
            <a:pPr marL="1657350" lvl="3">
              <a:lnSpc>
                <a:spcPct val="150000"/>
              </a:lnSpc>
            </a:pPr>
            <a:r>
              <a:rPr lang="fr-FR" sz="2000"/>
              <a:t>RSSI adjoint </a:t>
            </a:r>
            <a:r>
              <a:rPr lang="fr-FR" sz="2000" dirty="0"/>
              <a:t>Franck Lichnowski</a:t>
            </a:r>
          </a:p>
          <a:p>
            <a:pPr marL="1657350" lvl="3">
              <a:lnSpc>
                <a:spcPct val="150000"/>
              </a:lnSpc>
            </a:pPr>
            <a:r>
              <a:rPr lang="fr-FR" sz="2000" dirty="0">
                <a:solidFill>
                  <a:srgbClr val="FF0000"/>
                </a:solidFill>
                <a:hlinkClick r:id="rId3"/>
              </a:rPr>
              <a:t>rssi@dr12.cnrs.fr</a:t>
            </a:r>
            <a:endParaRPr lang="fr-FR" sz="2000" dirty="0">
              <a:solidFill>
                <a:srgbClr val="FF0000"/>
              </a:solidFill>
            </a:endParaRPr>
          </a:p>
          <a:p>
            <a:pPr marL="1657350" lvl="3">
              <a:lnSpc>
                <a:spcPct val="150000"/>
              </a:lnSpc>
            </a:pPr>
            <a:endParaRPr lang="fr-FR" sz="2000" dirty="0">
              <a:solidFill>
                <a:srgbClr val="FF0000"/>
              </a:solidFill>
            </a:endParaRPr>
          </a:p>
          <a:p>
            <a:pPr marL="1005750" lvl="2">
              <a:lnSpc>
                <a:spcPct val="150000"/>
              </a:lnSpc>
            </a:pPr>
            <a:endParaRPr lang="fr-FR" sz="1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1005750" lvl="2"/>
            <a:r>
              <a:rPr lang="fr-FR" sz="2000" dirty="0"/>
              <a:t>Questions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8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F2C75F-ECDB-3CB1-3635-752696FFB4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39322" y="1938806"/>
            <a:ext cx="7344815" cy="3600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dirty="0" err="1"/>
              <a:t>Retex</a:t>
            </a:r>
            <a:r>
              <a:rPr lang="fr-FR" dirty="0"/>
              <a:t> IBDM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35F89AE-1BCD-939C-05B6-6DAD08DE4A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760" y="3099172"/>
            <a:ext cx="7344815" cy="358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dirty="0"/>
              <a:t>Sécurisation des accès distants</a:t>
            </a:r>
          </a:p>
          <a:p>
            <a:pPr>
              <a:lnSpc>
                <a:spcPct val="100000"/>
              </a:lnSpc>
            </a:pP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194BD26-D486-5FD3-E76D-75D750A761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7760" y="3678304"/>
            <a:ext cx="7344815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dirty="0"/>
              <a:t>Cloisonnement / segmentation des réseaux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A737296-C3EE-A74C-1071-5009A6745C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67760" y="4298548"/>
            <a:ext cx="7344815" cy="358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dirty="0"/>
              <a:t>Importance des sauvegardes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21AAF40-6AAD-2BD6-41B7-7D17983B98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67760" y="4877680"/>
            <a:ext cx="7344815" cy="358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dirty="0"/>
              <a:t>Rôle des CSSI</a:t>
            </a:r>
          </a:p>
          <a:p>
            <a:pPr>
              <a:lnSpc>
                <a:spcPct val="100000"/>
              </a:lnSpc>
            </a:pP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4D25D4B-7DA9-E178-176D-C4D8846E383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dirty="0"/>
              <a:t>Contacts et questions ?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C923B692-0586-4FA3-8E11-F69B7A182BDA}"/>
              </a:ext>
            </a:extLst>
          </p:cNvPr>
          <p:cNvSpPr txBox="1">
            <a:spLocks/>
          </p:cNvSpPr>
          <p:nvPr/>
        </p:nvSpPr>
        <p:spPr>
          <a:xfrm>
            <a:off x="4339322" y="2518989"/>
            <a:ext cx="7344815" cy="3600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3580"/>
              </a:lnSpc>
              <a:spcBef>
                <a:spcPts val="0"/>
              </a:spcBef>
              <a:buFont typeface="Arial" panose="020B0604020202020204" pitchFamily="34" charset="0"/>
              <a:buNone/>
              <a:defRPr sz="2600" b="1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dirty="0"/>
              <a:t>Etat de la menace</a:t>
            </a:r>
          </a:p>
        </p:txBody>
      </p:sp>
    </p:spTree>
    <p:extLst>
      <p:ext uri="{BB962C8B-B14F-4D97-AF65-F5344CB8AC3E}">
        <p14:creationId xmlns:p14="http://schemas.microsoft.com/office/powerpoint/2010/main" val="324749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914636D-1978-25E1-2080-FE50FD62DF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Retex</a:t>
            </a:r>
            <a:r>
              <a:rPr lang="fr-FR" dirty="0"/>
              <a:t> IBDM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4BDC30-F0F1-4D54-01AB-233212F598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517" y="1124744"/>
            <a:ext cx="11222058" cy="50431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laboratoire s’en sort bien, impacts en terme de pertes de données limités, mais il faut du temps pour tout reconstruire en mieux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Vigilance sur les comptes à privilège, aucun utilisateur ne doit se connecter avec un compte « administrateur » pour un usage courant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Vigilance sur les comptes et accès des prestataires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Vigilance renforcés sur les mises à jours de sécurité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lvl="2" indent="0">
              <a:buNone/>
            </a:pPr>
            <a:endParaRPr lang="fr-FR" dirty="0"/>
          </a:p>
          <a:p>
            <a:pPr marL="1005750" lvl="2"/>
            <a:r>
              <a:rPr lang="fr-FR" sz="1800" dirty="0">
                <a:solidFill>
                  <a:srgbClr val="FF0000"/>
                </a:solidFill>
              </a:rPr>
              <a:t>Rapidité de l’attaque et de son exploitation</a:t>
            </a:r>
          </a:p>
          <a:p>
            <a:pPr marL="1005750" lvl="2"/>
            <a:endParaRPr lang="fr-FR" sz="1800" dirty="0">
              <a:solidFill>
                <a:srgbClr val="FF0000"/>
              </a:solidFill>
            </a:endParaRPr>
          </a:p>
          <a:p>
            <a:pPr marL="1005750" lvl="2"/>
            <a:r>
              <a:rPr lang="fr-FR" sz="1800" dirty="0">
                <a:solidFill>
                  <a:srgbClr val="FF0000"/>
                </a:solidFill>
              </a:rPr>
              <a:t>Attaque lancée en heure ouvrable (heureusement), détection très rapide</a:t>
            </a:r>
          </a:p>
          <a:p>
            <a:pPr marL="1005750" lvl="2"/>
            <a:endParaRPr lang="fr-FR" sz="1800" dirty="0">
              <a:solidFill>
                <a:srgbClr val="FF0000"/>
              </a:solidFill>
            </a:endParaRPr>
          </a:p>
          <a:p>
            <a:pPr marL="1005750" lvl="2"/>
            <a:r>
              <a:rPr lang="fr-FR" sz="1800" dirty="0">
                <a:solidFill>
                  <a:srgbClr val="FF0000"/>
                </a:solidFill>
              </a:rPr>
              <a:t>PSSI du CNRS pas forcément bien appliquée ou appréhendée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11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914636D-1978-25E1-2080-FE50FD62DF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Etat de la menace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BC9CBB82-F81B-4A3B-9DCE-C68F55015FCB}"/>
              </a:ext>
            </a:extLst>
          </p:cNvPr>
          <p:cNvSpPr txBox="1">
            <a:spLocks/>
          </p:cNvSpPr>
          <p:nvPr/>
        </p:nvSpPr>
        <p:spPr>
          <a:xfrm>
            <a:off x="490517" y="1124744"/>
            <a:ext cx="11222058" cy="50431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575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28575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Contexte géopolitique très tendu, le France est une cible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1005750" lvl="2"/>
            <a:r>
              <a:rPr lang="fr-FR" dirty="0"/>
              <a:t>Attaques cyber de la part de certains acteurs étatiques ou </a:t>
            </a:r>
            <a:r>
              <a:rPr lang="fr-FR" dirty="0" err="1"/>
              <a:t>para-étatiques</a:t>
            </a:r>
            <a:r>
              <a:rPr lang="fr-FR" dirty="0"/>
              <a:t> hostiles</a:t>
            </a:r>
          </a:p>
          <a:p>
            <a:pPr lvl="2" indent="0">
              <a:buNone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« Cyberespace » est devenu un vecteur pour des opérations offensives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1005750" lvl="2"/>
            <a:r>
              <a:rPr lang="fr-FR" dirty="0"/>
              <a:t>Pour soustraire des données sensibles, cyber espionnage (de manière discrète)</a:t>
            </a:r>
          </a:p>
          <a:p>
            <a:pPr marL="1005750" lvl="2"/>
            <a:r>
              <a:rPr lang="fr-FR" dirty="0"/>
              <a:t>Pour provoquer un déni de service (couper les accès aux services, crypter des données …)</a:t>
            </a:r>
          </a:p>
          <a:p>
            <a:pPr marL="1005750" lvl="2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« Cyberespace » est devenu un vecteur de gain pour des organisations criminelles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1005750" lvl="2"/>
            <a:r>
              <a:rPr lang="fr-FR" dirty="0"/>
              <a:t>Gains financiers importants (sur la masse)</a:t>
            </a:r>
          </a:p>
          <a:p>
            <a:pPr marL="1005750" lvl="2"/>
            <a:r>
              <a:rPr lang="fr-FR" dirty="0"/>
              <a:t>Ticket d’entrée assez faible (outils d’attaques disponibles assez facilement)</a:t>
            </a:r>
          </a:p>
          <a:p>
            <a:pPr marL="1005750" lvl="2"/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La sécurité des SI est un combat permanent, les attaquants ont souvent une longueur d’avance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639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914636D-1978-25E1-2080-FE50FD62DF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Etat de la menace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8E8F91F6-754A-4F96-8CBC-7842675BA403}"/>
              </a:ext>
            </a:extLst>
          </p:cNvPr>
          <p:cNvSpPr txBox="1">
            <a:spLocks/>
          </p:cNvSpPr>
          <p:nvPr/>
        </p:nvSpPr>
        <p:spPr>
          <a:xfrm>
            <a:off x="6823679" y="692696"/>
            <a:ext cx="5112568" cy="2880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575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28575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Campus CJA module « Prévention des menaces 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F384CD-B96F-465B-832B-C1DCBC99A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84" y="1043439"/>
            <a:ext cx="10679832" cy="514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5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914636D-1978-25E1-2080-FE50FD62DF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Etat de la menace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4CF960-FA9C-4DC7-9E84-49F01A961914}"/>
              </a:ext>
            </a:extLst>
          </p:cNvPr>
          <p:cNvSpPr txBox="1">
            <a:spLocks/>
          </p:cNvSpPr>
          <p:nvPr/>
        </p:nvSpPr>
        <p:spPr>
          <a:xfrm>
            <a:off x="6823679" y="692696"/>
            <a:ext cx="5112568" cy="2880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575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28575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Campus CJA module « Prévention des menaces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B3998B-A4D6-4DAF-8286-BD6ED810F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1001634"/>
            <a:ext cx="8774369" cy="5366968"/>
          </a:xfrm>
          <a:prstGeom prst="rect">
            <a:avLst/>
          </a:prstGeom>
        </p:spPr>
      </p:pic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B97E5BB-BD0D-4308-8D23-4D0AC3986CC6}"/>
              </a:ext>
            </a:extLst>
          </p:cNvPr>
          <p:cNvSpPr txBox="1">
            <a:spLocks/>
          </p:cNvSpPr>
          <p:nvPr/>
        </p:nvSpPr>
        <p:spPr>
          <a:xfrm>
            <a:off x="8904264" y="5532943"/>
            <a:ext cx="2808311" cy="7920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575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20000" indent="-285750" algn="l" defTabSz="914400" rtl="0" eaLnBrk="1" latinLnBrk="0" hangingPunct="1">
              <a:lnSpc>
                <a:spcPts val="1780"/>
              </a:lnSpc>
              <a:spcBef>
                <a:spcPts val="0"/>
              </a:spcBef>
              <a:buFont typeface="Wingdings" pitchFamily="2" charset="2"/>
              <a:buChar char="Ø"/>
              <a:defRPr sz="1400" b="1" i="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358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rgbClr val="11284B"/>
                </a:solidFill>
                <a:latin typeface="IBM Plex Sans SemiBold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En moyenne 5 millions de connexions bloquées par jour en dehors de ce module</a:t>
            </a:r>
          </a:p>
        </p:txBody>
      </p:sp>
    </p:spTree>
    <p:extLst>
      <p:ext uri="{BB962C8B-B14F-4D97-AF65-F5344CB8AC3E}">
        <p14:creationId xmlns:p14="http://schemas.microsoft.com/office/powerpoint/2010/main" val="218028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914636D-1978-25E1-2080-FE50FD62DF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Sécurisation des accès distants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4BDC30-F0F1-4D54-01AB-233212F598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517" y="1124744"/>
            <a:ext cx="11222058" cy="50431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accès VPN mal configuré/maitrisé peut exposer son SI à des usages malveillants, une exfiltration et une perte de données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C’est la porte d’entrée privilégiée des attaquants, presque 100% des attaques de type Crypto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Bonnes pratiques / consignes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1005750" lvl="2"/>
            <a:r>
              <a:rPr lang="fr-FR" dirty="0">
                <a:solidFill>
                  <a:srgbClr val="FF0000"/>
                </a:solidFill>
              </a:rPr>
              <a:t>Ne pas donner d’accès VPN à un prestataire</a:t>
            </a:r>
            <a:r>
              <a:rPr lang="fr-FR" dirty="0"/>
              <a:t>, il existe d’autres outils (bastions …) qui permettent de tracer et de réduire les accès à ce qui est réellement nécessaire</a:t>
            </a:r>
          </a:p>
          <a:p>
            <a:pPr marL="1005750" lvl="2"/>
            <a:endParaRPr lang="fr-FR" dirty="0"/>
          </a:p>
          <a:p>
            <a:pPr marL="1005750" lvl="2"/>
            <a:r>
              <a:rPr lang="fr-FR" dirty="0">
                <a:solidFill>
                  <a:srgbClr val="FF0000"/>
                </a:solidFill>
              </a:rPr>
              <a:t>Gérer le cycle de vie des comptes </a:t>
            </a:r>
            <a:r>
              <a:rPr lang="fr-FR" dirty="0"/>
              <a:t>(arrivées, départs), attention au comptes dormants</a:t>
            </a:r>
          </a:p>
          <a:p>
            <a:pPr marL="1005750" lvl="2"/>
            <a:endParaRPr lang="fr-FR" dirty="0"/>
          </a:p>
          <a:p>
            <a:pPr marL="1005750" lvl="2"/>
            <a:r>
              <a:rPr lang="fr-FR" dirty="0">
                <a:solidFill>
                  <a:srgbClr val="FF0000"/>
                </a:solidFill>
              </a:rPr>
              <a:t>Utilisation obligatoire d’un second facteur d’authentification (MFA) : TOTP, clés de type </a:t>
            </a:r>
            <a:r>
              <a:rPr lang="fr-FR" dirty="0" err="1">
                <a:solidFill>
                  <a:srgbClr val="FF0000"/>
                </a:solidFill>
              </a:rPr>
              <a:t>Yukikey</a:t>
            </a:r>
            <a:r>
              <a:rPr lang="fr-FR" dirty="0">
                <a:solidFill>
                  <a:srgbClr val="FF0000"/>
                </a:solidFill>
              </a:rPr>
              <a:t>, code reçu par SMS </a:t>
            </a:r>
          </a:p>
          <a:p>
            <a:pPr lvl="2" indent="0">
              <a:buNone/>
            </a:pPr>
            <a:r>
              <a:rPr lang="fr-FR" u="sng" dirty="0">
                <a:solidFill>
                  <a:srgbClr val="FF0000"/>
                </a:solidFill>
              </a:rPr>
              <a:t>Un code par email est insuffisant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>
                <a:solidFill>
                  <a:srgbClr val="FF0000"/>
                </a:solidFill>
              </a:rPr>
              <a:t>Rappel aux utilisateurs</a:t>
            </a:r>
            <a:r>
              <a:rPr lang="fr-FR" dirty="0">
                <a:solidFill>
                  <a:srgbClr val="FF0000"/>
                </a:solidFill>
              </a:rPr>
              <a:t> : l’usage de leur compte d’accès au SI de manière indue emporte leur responsabilité individuelle, les actions réalisées avec ce compte leur étant nécessairement imputables, même s’ils n’en sont pas réellement à l’origine...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28670E4-92FF-4D4B-A4D8-2C154BD55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215" y="344014"/>
            <a:ext cx="2425452" cy="121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7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914636D-1978-25E1-2080-FE50FD62DF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Cloisonnement / segmentation des réseaux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4BDC30-F0F1-4D54-01AB-233212F598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517" y="1124744"/>
            <a:ext cx="11222058" cy="50431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Segmenter le Système d’Information (par équipes, par projets …), ce travail de zonage est à faire en concertation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Pas de serveurs pleinement exposés dans les réseaux utilisateurs (isoler en particulier les accès administrateurs)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Pas de serveurs de sauvegarde exposés dans les réseaux utilisateurs / invités (isoler en particulier les accès administrateurs)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Pas de visiteurs sur les réseaux internes du laboratoire, leur donner un accès limité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Pas de startup sur le réseau interne du laboratoire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Filtrage strict entre ces différentes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>
                <a:solidFill>
                  <a:srgbClr val="FF0000"/>
                </a:solidFill>
              </a:rPr>
              <a:t>Bonne pratique</a:t>
            </a:r>
            <a:r>
              <a:rPr lang="fr-FR" dirty="0">
                <a:solidFill>
                  <a:srgbClr val="FF0000"/>
                </a:solidFill>
              </a:rPr>
              <a:t> : principe de moindre privilège, on va éviter la latéralisation en cas d’intrusion / attaque</a:t>
            </a:r>
            <a:endParaRPr lang="fr-FR" dirty="0"/>
          </a:p>
          <a:p>
            <a:pPr marL="1657350" lvl="3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A61904F-38B9-4532-AE46-10272FDEB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392" y="332656"/>
            <a:ext cx="2232248" cy="11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5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914636D-1978-25E1-2080-FE50FD62DF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Importance des sauvegardes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4BDC30-F0F1-4D54-01AB-233212F598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517" y="1124744"/>
            <a:ext cx="11222058" cy="50431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pPr marL="285750" lvl="1"/>
            <a:r>
              <a:rPr lang="fr-FR" dirty="0"/>
              <a:t>La sauvegarde est un coffre fort dont il faut en protéger les accès</a:t>
            </a:r>
          </a:p>
          <a:p>
            <a:pPr marL="1005750" lvl="2"/>
            <a:r>
              <a:rPr lang="fr-FR" dirty="0"/>
              <a:t>On peut considérer que c’est l’assurance vie des données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Il faut garantir son immuabilité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1"/>
            <a:r>
              <a:rPr lang="fr-FR" sz="1800" u="sng" dirty="0">
                <a:solidFill>
                  <a:srgbClr val="FF0000"/>
                </a:solidFill>
              </a:rPr>
              <a:t>Comment</a:t>
            </a:r>
            <a:r>
              <a:rPr lang="fr-FR" sz="1800" dirty="0">
                <a:solidFill>
                  <a:srgbClr val="FF0000"/>
                </a:solidFill>
              </a:rPr>
              <a:t> : Rupture technologique, cloisonnement des réseaux, principe du moindre privilège, MFA, actions préventives (sensibilisation aux risques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3EAD07-E0F6-4CC5-A78E-0389E4413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1412776"/>
            <a:ext cx="1224136" cy="11200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282FEFC-D99E-43CF-AA31-181FD6E13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272" y="2636912"/>
            <a:ext cx="3085455" cy="21939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7386B5D-3F11-4069-AD5A-29D4073DD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3996" y="310851"/>
            <a:ext cx="2275127" cy="11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156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CDD7DC"/>
      </a:dk2>
      <a:lt2>
        <a:srgbClr val="EBF0F5"/>
      </a:lt2>
      <a:accent1>
        <a:srgbClr val="00284B"/>
      </a:accent1>
      <a:accent2>
        <a:srgbClr val="6941EB"/>
      </a:accent2>
      <a:accent3>
        <a:srgbClr val="FFEB6E"/>
      </a:accent3>
      <a:accent4>
        <a:srgbClr val="8296A5"/>
      </a:accent4>
      <a:accent5>
        <a:srgbClr val="FFBC75"/>
      </a:accent5>
      <a:accent6>
        <a:srgbClr val="B0EE89"/>
      </a:accent6>
      <a:hlink>
        <a:srgbClr val="6941EB"/>
      </a:hlink>
      <a:folHlink>
        <a:srgbClr val="6941E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PPT_CNRS_2024.pptx" id="{A3966CC2-501C-4C84-97CE-5BB52CC2098F}" vid="{BC877030-E704-4479-930D-E8527AAF9F61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PPT_CNRS_2024.pptx" id="{A3966CC2-501C-4C84-97CE-5BB52CC2098F}" vid="{11A19301-8FCE-461F-9BCD-D4C957E04AEE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Modele_PPT_CNRS_2024</Template>
  <TotalTime>0</TotalTime>
  <Words>777</Words>
  <Application>Microsoft Office PowerPoint</Application>
  <PresentationFormat>Grand écran</PresentationFormat>
  <Paragraphs>156</Paragraphs>
  <Slides>11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IBM Plex Sans</vt:lpstr>
      <vt:lpstr>IBM Plex Sans SemiBold</vt:lpstr>
      <vt:lpstr>Wingdings</vt:lpstr>
      <vt:lpstr>Thème Office</vt:lpstr>
      <vt:lpstr>Conception personnalisée</vt:lpstr>
      <vt:lpstr>Sécurité des SI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SSI</dc:title>
  <dc:subject/>
  <dc:creator>Franck Lichnowski</dc:creator>
  <cp:keywords/>
  <dc:description/>
  <cp:lastModifiedBy>Franck Lichnowski</cp:lastModifiedBy>
  <cp:revision>78</cp:revision>
  <dcterms:created xsi:type="dcterms:W3CDTF">2025-03-03T13:20:59Z</dcterms:created>
  <dcterms:modified xsi:type="dcterms:W3CDTF">2025-06-23T07:18:41Z</dcterms:modified>
  <cp:category/>
</cp:coreProperties>
</file>